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66"/>
    <p:restoredTop sz="62918"/>
  </p:normalViewPr>
  <p:slideViewPr>
    <p:cSldViewPr snapToGrid="0" snapToObjects="1" showGuides="1">
      <p:cViewPr>
        <p:scale>
          <a:sx n="84" d="100"/>
          <a:sy n="84" d="100"/>
        </p:scale>
        <p:origin x="984" y="-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90605136"/>
        <c:axId val="-1590636736"/>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90671168"/>
        <c:axId val="-1590655312"/>
      </c:barChart>
      <c:catAx>
        <c:axId val="-159060513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90636736"/>
        <c:crossesAt val="0.0"/>
        <c:auto val="1"/>
        <c:lblAlgn val="ctr"/>
        <c:lblOffset val="100"/>
        <c:noMultiLvlLbl val="0"/>
      </c:catAx>
      <c:valAx>
        <c:axId val="-1590636736"/>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90605136"/>
        <c:crosses val="autoZero"/>
        <c:crossBetween val="between"/>
      </c:valAx>
      <c:valAx>
        <c:axId val="-1590655312"/>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90671168"/>
        <c:crosses val="max"/>
        <c:crossBetween val="between"/>
      </c:valAx>
      <c:catAx>
        <c:axId val="-1590671168"/>
        <c:scaling>
          <c:orientation val="minMax"/>
        </c:scaling>
        <c:delete val="1"/>
        <c:axPos val="b"/>
        <c:numFmt formatCode="General" sourceLinked="1"/>
        <c:majorTickMark val="out"/>
        <c:minorTickMark val="none"/>
        <c:tickLblPos val="nextTo"/>
        <c:crossAx val="-1590655312"/>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593776800"/>
        <c:axId val="-1598354976"/>
      </c:scatterChart>
      <c:valAx>
        <c:axId val="-159377680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98354976"/>
        <c:crosses val="autoZero"/>
        <c:crossBetween val="midCat"/>
      </c:valAx>
      <c:valAx>
        <c:axId val="-159835497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93776800"/>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598362592"/>
        <c:axId val="-1591019232"/>
      </c:barChart>
      <c:catAx>
        <c:axId val="-1598362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1019232"/>
        <c:crosses val="autoZero"/>
        <c:auto val="1"/>
        <c:lblAlgn val="ctr"/>
        <c:lblOffset val="100"/>
        <c:noMultiLvlLbl val="0"/>
      </c:catAx>
      <c:valAx>
        <c:axId val="-159101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36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a:t>
            </a:r>
            <a:r>
              <a:rPr lang="en-US" baseline="0" dirty="0" smtClean="0"/>
              <a:t>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a:t>
            </a:r>
            <a:r>
              <a:rPr lang="en-US" baseline="0" dirty="0" smtClean="0"/>
              <a:t>performance variability </a:t>
            </a:r>
            <a:r>
              <a:rPr lang="en-US" baseline="0" dirty="0" smtClean="0"/>
              <a:t>such as </a:t>
            </a:r>
            <a:r>
              <a:rPr lang="en-US" baseline="0" dirty="0" smtClean="0"/>
              <a:t>2 procs </a:t>
            </a:r>
            <a:r>
              <a:rPr lang="en-US" baseline="0" dirty="0" err="1" smtClean="0"/>
              <a:t>simult</a:t>
            </a:r>
            <a:r>
              <a:rPr lang="en-US" baseline="0" dirty="0" smtClean="0"/>
              <a:t>. Accessing the same memory cluster. </a:t>
            </a:r>
            <a:r>
              <a:rPr lang="en-US" baseline="0" dirty="0" smtClean="0"/>
              <a:t>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no gains at all and 50% depending on the particular program. We can also prove that the throughput of a program on </a:t>
            </a:r>
            <a:r>
              <a:rPr lang="en-US" baseline="0" dirty="0" err="1" smtClean="0"/>
              <a:t>dRMT</a:t>
            </a:r>
            <a:r>
              <a:rPr lang="en-US" baseline="0" dirty="0" smtClean="0"/>
              <a:t> is at least as good as that of RMT, if both have the same number of hardware resources.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a:t>
            </a:r>
            <a:r>
              <a:rPr lang="en-US" sz="600" baseline="0" dirty="0" smtClean="0"/>
              <a:t>that while </a:t>
            </a:r>
            <a:r>
              <a:rPr lang="en-US" sz="600" baseline="0" dirty="0" err="1" smtClean="0"/>
              <a:t>dRMT</a:t>
            </a:r>
            <a:r>
              <a:rPr lang="en-US" sz="600" baseline="0" dirty="0" smtClean="0"/>
              <a:t> takes up a few mm^2 more in chip </a:t>
            </a:r>
            <a:r>
              <a:rPr lang="en-US" sz="600" baseline="0" dirty="0" smtClean="0"/>
              <a:t>area. But, this is </a:t>
            </a:r>
            <a:r>
              <a:rPr lang="en-US" sz="600" baseline="0" dirty="0" smtClean="0"/>
              <a:t>small relative to switching chips that have an area of several hundred mm^2.</a:t>
            </a:r>
            <a:endParaRPr lang="en-US" dirty="0" smtClean="0"/>
          </a:p>
          <a:p>
            <a:endParaRPr lang="en-US" baseline="0" dirty="0" smtClean="0"/>
          </a:p>
          <a:p>
            <a:r>
              <a:rPr lang="en-US" baseline="0" dirty="0" smtClean="0"/>
              <a:t>ADD IF REQUIRED:</a:t>
            </a:r>
          </a:p>
          <a:p>
            <a:endParaRPr lang="en-US" baseline="0" dirty="0" smtClean="0"/>
          </a:p>
          <a:p>
            <a:r>
              <a:rPr lang="en-US" baseline="0" dirty="0" smtClean="0"/>
              <a:t>This architecture is very similar to a network processor or a multi-core processor where an array of processors shares access to a pool of shared memory. There are two big differences. One, the processors here have an instruction set borrowed from RMT, which gives the instructions much more parallelism than a standard processor. Second, we custom build the crossbar between processors and memories, unlike the general-purpose interconnect between procs and memories in a network processor or a multi-core processor.</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In </a:t>
            </a:r>
            <a:r>
              <a:rPr lang="en-US" baseline="0" dirty="0" smtClean="0"/>
              <a:t>general, the scheduling and placement problems are linked. In the sense that they need to be solved jointly, and you can’t solve one independent of the other. For instance, in RMT because memory is local to each stage, you cannot schedule a table’s matches and actions in a particular stage unless the table’s memory has also been placed in the same stage.</a:t>
            </a:r>
          </a:p>
          <a:p>
            <a:endParaRPr lang="en-US" baseline="0" dirty="0" smtClean="0"/>
          </a:p>
          <a:p>
            <a:r>
              <a:rPr lang="en-US" baseline="0" dirty="0" smtClean="0"/>
              <a:t>An interesting consequence of </a:t>
            </a:r>
            <a:r>
              <a:rPr lang="en-US" baseline="0" dirty="0" err="1" smtClean="0"/>
              <a:t>dRMT’s</a:t>
            </a:r>
            <a:r>
              <a:rPr lang="en-US" baseline="0" dirty="0" smtClean="0"/>
              <a:t> crossbar is that we can formally prove that scheduling and placement are decoupled in </a:t>
            </a:r>
            <a:r>
              <a:rPr lang="en-US" baseline="0" dirty="0" err="1" smtClean="0"/>
              <a:t>dRMT</a:t>
            </a:r>
            <a:r>
              <a:rPr lang="en-US" baseline="0" dirty="0" smtClean="0"/>
              <a:t>. What does this mean? It means we can solve two independent problems for placement and scheduling, and then combine the solutions together, and there won’t be any case of two processors accessing the same memory cluster in one clock cycle.</a:t>
            </a:r>
          </a:p>
          <a:p>
            <a:endParaRPr lang="en-US" baseline="0" dirty="0" smtClean="0"/>
          </a:p>
          <a:p>
            <a:r>
              <a:rPr lang="en-US" baseline="0" dirty="0" smtClean="0"/>
              <a:t>What are these two problems? For placement, we want to assign tables to clusters while ensuring that the sum of all table sizes in a cluster does not exceed the cluster size. We also need to ensure the crossbar is not oversubscribed because the crossbar can only deliver a limited number of keys to a memory cluster every clock cycle.</a:t>
            </a:r>
          </a:p>
          <a:p>
            <a:endParaRPr lang="en-US" baseline="0" dirty="0" smtClean="0"/>
          </a:p>
          <a:p>
            <a:r>
              <a:rPr lang="en-US" baseline="0" dirty="0" smtClean="0"/>
              <a:t>Similarly, for scheduling, we need to respect the fact that each processor can only do a limited number of matches and actions every clock cycle. Again, we need to ensure that the processor side of the crossbar is not oversubscribed because the crossbar can only carry a limited number of keys from each processor every clock cycle.</a:t>
            </a:r>
          </a:p>
          <a:p>
            <a:endParaRPr lang="en-US" baseline="0" dirty="0" smtClean="0"/>
          </a:p>
          <a:p>
            <a:r>
              <a:rPr lang="en-US" baseline="0" dirty="0" smtClean="0"/>
              <a:t>The consequence of this is that we have two simpler independent compilation problems in RMT. Prior work on compilation to programmable switches by Jose et al already handles the table placement problem, so here we focus on the scheduling problem alone.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The second column is </a:t>
            </a:r>
            <a:r>
              <a:rPr lang="en-US" baseline="0" dirty="0" err="1" smtClean="0"/>
              <a:t>dRMT</a:t>
            </a:r>
            <a:r>
              <a:rPr lang="en-US" baseline="0" dirty="0" smtClean="0"/>
              <a:t> and the last one is a lower bound on the number of processors required to run a program at 1 packet per cycle. We get this by summing up the computational requirements of all nodes and dividing by the capacity of each processor.</a:t>
            </a:r>
          </a:p>
          <a:p>
            <a:endParaRPr lang="en-US" baseline="0" dirty="0" smtClean="0"/>
          </a:p>
          <a:p>
            <a:r>
              <a:rPr lang="en-US" baseline="0" dirty="0" smtClean="0"/>
              <a:t>We see that </a:t>
            </a:r>
            <a:r>
              <a:rPr lang="en-US" baseline="0" dirty="0" err="1" smtClean="0"/>
              <a:t>dRMT</a:t>
            </a:r>
            <a:r>
              <a:rPr lang="en-US" baseline="0" dirty="0" smtClean="0"/>
              <a:t> improves on RMT and reaches the lower bound, meaning we can’t do better than it.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So to perform a lookup on one table, which should require only one match key, you are forced to use three match keys just because it was a large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3" name="Sound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0999"/>
    </mc:Choice>
    <mc:Fallback>
      <p:transition spd="slow" advTm="10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48579"/>
    </mc:Choice>
    <mc:Fallback>
      <p:transition spd="slow" advTm="48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Can </a:t>
            </a:r>
            <a:r>
              <a:rPr lang="en-US" sz="3200" dirty="0" err="1" smtClean="0"/>
              <a:t>dRMT</a:t>
            </a:r>
            <a:r>
              <a:rPr lang="en-US" sz="3200" dirty="0" smtClean="0"/>
              <a:t> provide deterministic throughput and latency?</a:t>
            </a:r>
            <a:endParaRPr lang="en-US" sz="800" dirty="0" smtClean="0"/>
          </a:p>
          <a:p>
            <a:pPr>
              <a:buFont typeface="Wingdings" charset="2"/>
              <a:buChar char="Ø"/>
            </a:pPr>
            <a:r>
              <a:rPr lang="en-US" dirty="0" smtClean="0">
                <a:solidFill>
                  <a:srgbClr val="0432FF"/>
                </a:solidFill>
              </a:rPr>
              <a:t>Yes. Compiler </a:t>
            </a:r>
            <a:r>
              <a:rPr lang="en-US" dirty="0" smtClean="0">
                <a:solidFill>
                  <a:srgbClr val="0432FF"/>
                </a:solidFill>
              </a:rPr>
              <a:t>schedules </a:t>
            </a:r>
            <a:r>
              <a:rPr lang="en-US" dirty="0" smtClean="0">
                <a:solidFill>
                  <a:srgbClr val="0432FF"/>
                </a:solidFill>
              </a:rPr>
              <a:t>programs to eliminate contention using an ILP.</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a:t>
            </a:r>
            <a:r>
              <a:rPr lang="en-US" dirty="0" smtClean="0">
                <a:solidFill>
                  <a:srgbClr val="0432FF"/>
                </a:solidFill>
              </a:rPr>
              <a:t>(0-50%) fewer </a:t>
            </a:r>
            <a:r>
              <a:rPr lang="en-US" dirty="0" smtClean="0">
                <a:solidFill>
                  <a:srgbClr val="0432FF"/>
                </a:solidFill>
              </a:rPr>
              <a:t>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06339"/>
    </mc:Choice>
    <mc:Fallback>
      <p:transition spd="slow" advTm="10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spTree>
    <p:extLst>
      <p:ext uri="{BB962C8B-B14F-4D97-AF65-F5344CB8AC3E}">
        <p14:creationId xmlns:p14="http://schemas.microsoft.com/office/powerpoint/2010/main" val="5551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a:t>
            </a:r>
            <a:r>
              <a:rPr lang="en-US" smtClean="0"/>
              <a:t>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r>
              <a:rPr lang="en-US" dirty="0" smtClean="0"/>
              <a:t>).</a:t>
            </a:r>
            <a:endParaRPr lang="en-US" dirty="0"/>
          </a:p>
          <a:p>
            <a:endParaRPr lang="en-US" dirty="0" smtClean="0"/>
          </a:p>
        </p:txBody>
      </p:sp>
    </p:spTree>
    <p:extLst>
      <p:ext uri="{BB962C8B-B14F-4D97-AF65-F5344CB8AC3E}">
        <p14:creationId xmlns:p14="http://schemas.microsoft.com/office/powerpoint/2010/main" val="86319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9153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1">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1">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40881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000651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315250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01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spTree>
    <p:extLst>
      <p:ext uri="{BB962C8B-B14F-4D97-AF65-F5344CB8AC3E}">
        <p14:creationId xmlns:p14="http://schemas.microsoft.com/office/powerpoint/2010/main" val="6640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6" name="Sound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51139"/>
    </mc:Choice>
    <mc:Fallback>
      <p:transition spd="slow" advTm="51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16"/>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862339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2307004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no-ops: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9361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1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200"/>
                                  </p:stCondLst>
                                  <p:childTnLst>
                                    <p:set>
                                      <p:cBhvr>
                                        <p:cTn id="63" dur="1" fill="hold">
                                          <p:stCondLst>
                                            <p:cond delay="0"/>
                                          </p:stCondLst>
                                        </p:cTn>
                                        <p:tgtEl>
                                          <p:spTgt spid="432"/>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nodeType="afterEffect">
                                  <p:stCondLst>
                                    <p:cond delay="200"/>
                                  </p:stCondLst>
                                  <p:childTnLst>
                                    <p:set>
                                      <p:cBhvr>
                                        <p:cTn id="66" dur="1" fill="hold">
                                          <p:stCondLst>
                                            <p:cond delay="0"/>
                                          </p:stCondLst>
                                        </p:cTn>
                                        <p:tgtEl>
                                          <p:spTgt spid="442"/>
                                        </p:tgtEl>
                                        <p:attrNameLst>
                                          <p:attrName>style.visibility</p:attrName>
                                        </p:attrNameLst>
                                      </p:cBhvr>
                                      <p:to>
                                        <p:strVal val="visible"/>
                                      </p:to>
                                    </p:set>
                                  </p:childTnLst>
                                </p:cTn>
                              </p:par>
                            </p:childTnLst>
                          </p:cTn>
                        </p:par>
                        <p:par>
                          <p:cTn id="67" fill="hold">
                            <p:stCondLst>
                              <p:cond delay="400"/>
                            </p:stCondLst>
                            <p:childTnLst>
                              <p:par>
                                <p:cTn id="68" presetID="1" presetClass="entr" presetSubtype="0" fill="hold" nodeType="afterEffect">
                                  <p:stCondLst>
                                    <p:cond delay="200"/>
                                  </p:stCondLst>
                                  <p:childTnLst>
                                    <p:set>
                                      <p:cBhvr>
                                        <p:cTn id="69" dur="1" fill="hold">
                                          <p:stCondLst>
                                            <p:cond delay="0"/>
                                          </p:stCondLst>
                                        </p:cTn>
                                        <p:tgtEl>
                                          <p:spTgt spid="452"/>
                                        </p:tgtEl>
                                        <p:attrNameLst>
                                          <p:attrName>style.visibility</p:attrName>
                                        </p:attrNameLst>
                                      </p:cBhvr>
                                      <p:to>
                                        <p:strVal val="visible"/>
                                      </p:to>
                                    </p:set>
                                  </p:childTnLst>
                                </p:cTn>
                              </p:par>
                            </p:childTnLst>
                          </p:cTn>
                        </p:par>
                        <p:par>
                          <p:cTn id="70" fill="hold">
                            <p:stCondLst>
                              <p:cond delay="600"/>
                            </p:stCondLst>
                            <p:childTnLst>
                              <p:par>
                                <p:cTn id="71" presetID="1" presetClass="entr" presetSubtype="0" fill="hold" nodeType="afterEffect">
                                  <p:stCondLst>
                                    <p:cond delay="200"/>
                                  </p:stCondLst>
                                  <p:childTnLst>
                                    <p:set>
                                      <p:cBhvr>
                                        <p:cTn id="72" dur="1" fill="hold">
                                          <p:stCondLst>
                                            <p:cond delay="0"/>
                                          </p:stCondLst>
                                        </p:cTn>
                                        <p:tgtEl>
                                          <p:spTgt spid="4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7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bg/>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77">
                                            <p:txEl>
                                              <p:pRg st="2" end="2"/>
                                            </p:txEl>
                                          </p:spTgt>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5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2852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7100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spTree>
    <p:extLst>
      <p:ext uri="{BB962C8B-B14F-4D97-AF65-F5344CB8AC3E}">
        <p14:creationId xmlns:p14="http://schemas.microsoft.com/office/powerpoint/2010/main" val="9339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spTree>
    <p:extLst>
      <p:ext uri="{BB962C8B-B14F-4D97-AF65-F5344CB8AC3E}">
        <p14:creationId xmlns:p14="http://schemas.microsoft.com/office/powerpoint/2010/main" val="850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6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3"/>
          <a:stretch>
            <a:fillRect/>
          </a:stretch>
        </p:blipFill>
        <p:spPr>
          <a:xfrm>
            <a:off x="3818779" y="774737"/>
            <a:ext cx="4938305" cy="2488749"/>
          </a:xfrm>
          <a:prstGeom prst="rect">
            <a:avLst/>
          </a:prstGeom>
        </p:spPr>
      </p:pic>
    </p:spTree>
    <p:extLst>
      <p:ext uri="{BB962C8B-B14F-4D97-AF65-F5344CB8AC3E}">
        <p14:creationId xmlns:p14="http://schemas.microsoft.com/office/powerpoint/2010/main" val="620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66023"/>
    </mc:Choice>
    <mc:Fallback>
      <p:transition spd="slow" advTm="66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3256"/>
    </mc:Choice>
    <mc:Fallback>
      <p:transition advTm="1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4530">
        <p:fade/>
      </p:transition>
    </mc:Choice>
    <mc:Fallback>
      <p:transition spd="med" advTm="245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34444">
        <p:fade/>
      </p:transition>
    </mc:Choice>
    <mc:Fallback>
      <p:transition spd="med" advTm="344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5747">
        <p:fade/>
      </p:transition>
    </mc:Choice>
    <mc:Fallback>
      <p:transition spd="med" advTm="57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16027"/>
    </mc:Choice>
    <mc:Fallback>
      <p:transition advTm="16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7"/>
                                        </p:tgtEl>
                                        <p:attrNameLst>
                                          <p:attrName>style.visibility</p:attrName>
                                        </p:attrNameLst>
                                      </p:cBhvr>
                                      <p:to>
                                        <p:strVal val="visible"/>
                                      </p:to>
                                    </p:set>
                                  </p:childTnLst>
                                </p:cTn>
                              </p:par>
                            </p:childTnLst>
                          </p:cTn>
                        </p:par>
                        <p:par>
                          <p:cTn id="30" fill="hold">
                            <p:stCondLst>
                              <p:cond delay="0"/>
                            </p:stCondLst>
                            <p:childTnLst>
                              <p:par>
                                <p:cTn id="31" presetID="1" presetClass="exit" presetSubtype="0" fill="hold" grpId="1" nodeType="afterEffect">
                                  <p:stCondLst>
                                    <p:cond delay="250"/>
                                  </p:stCondLst>
                                  <p:childTnLst>
                                    <p:set>
                                      <p:cBhvr>
                                        <p:cTn id="32" dur="1" fill="hold">
                                          <p:stCondLst>
                                            <p:cond delay="0"/>
                                          </p:stCondLst>
                                        </p:cTn>
                                        <p:tgtEl>
                                          <p:spTgt spid="107"/>
                                        </p:tgtEl>
                                        <p:attrNameLst>
                                          <p:attrName>style.visibility</p:attrName>
                                        </p:attrNameLst>
                                      </p:cBhvr>
                                      <p:to>
                                        <p:strVal val="hidden"/>
                                      </p:to>
                                    </p:set>
                                  </p:childTnLst>
                                </p:cTn>
                              </p:par>
                            </p:childTnLst>
                          </p:cTn>
                        </p:par>
                        <p:par>
                          <p:cTn id="33" fill="hold">
                            <p:stCondLst>
                              <p:cond delay="250"/>
                            </p:stCondLst>
                            <p:childTnLst>
                              <p:par>
                                <p:cTn id="34" presetID="1" presetClass="entr" presetSubtype="0" fill="hold" grpId="2" nodeType="afterEffect">
                                  <p:stCondLst>
                                    <p:cond delay="250"/>
                                  </p:stCondLst>
                                  <p:childTnLst>
                                    <p:set>
                                      <p:cBhvr>
                                        <p:cTn id="35" dur="1" fill="hold">
                                          <p:stCondLst>
                                            <p:cond delay="0"/>
                                          </p:stCondLst>
                                        </p:cTn>
                                        <p:tgtEl>
                                          <p:spTgt spid="105"/>
                                        </p:tgtEl>
                                        <p:attrNameLst>
                                          <p:attrName>style.visibility</p:attrName>
                                        </p:attrNameLst>
                                      </p:cBhvr>
                                      <p:to>
                                        <p:strVal val="visible"/>
                                      </p:to>
                                    </p:set>
                                  </p:childTnLst>
                                </p:cTn>
                              </p:par>
                            </p:childTnLst>
                          </p:cTn>
                        </p:par>
                        <p:par>
                          <p:cTn id="36" fill="hold">
                            <p:stCondLst>
                              <p:cond delay="500"/>
                            </p:stCondLst>
                            <p:childTnLst>
                              <p:par>
                                <p:cTn id="37" presetID="1" presetClass="exit" presetSubtype="0" fill="hold" grpId="3" nodeType="afterEffect">
                                  <p:stCondLst>
                                    <p:cond delay="250"/>
                                  </p:stCondLst>
                                  <p:childTnLst>
                                    <p:set>
                                      <p:cBhvr>
                                        <p:cTn id="38" dur="1" fill="hold">
                                          <p:stCondLst>
                                            <p:cond delay="0"/>
                                          </p:stCondLst>
                                        </p:cTn>
                                        <p:tgtEl>
                                          <p:spTgt spid="105"/>
                                        </p:tgtEl>
                                        <p:attrNameLst>
                                          <p:attrName>style.visibility</p:attrName>
                                        </p:attrNameLst>
                                      </p:cBhvr>
                                      <p:to>
                                        <p:strVal val="hidden"/>
                                      </p:to>
                                    </p:set>
                                  </p:childTnLst>
                                </p:cTn>
                              </p:par>
                            </p:childTnLst>
                          </p:cTn>
                        </p:par>
                        <p:par>
                          <p:cTn id="39" fill="hold">
                            <p:stCondLst>
                              <p:cond delay="750"/>
                            </p:stCondLst>
                            <p:childTnLst>
                              <p:par>
                                <p:cTn id="40" presetID="1" presetClass="entr" presetSubtype="0" fill="hold" grpId="2" nodeType="afterEffect">
                                  <p:stCondLst>
                                    <p:cond delay="250"/>
                                  </p:stCondLst>
                                  <p:childTnLst>
                                    <p:set>
                                      <p:cBhvr>
                                        <p:cTn id="41" dur="1" fill="hold">
                                          <p:stCondLst>
                                            <p:cond delay="0"/>
                                          </p:stCondLst>
                                        </p:cTn>
                                        <p:tgtEl>
                                          <p:spTgt spid="106"/>
                                        </p:tgtEl>
                                        <p:attrNameLst>
                                          <p:attrName>style.visibility</p:attrName>
                                        </p:attrNameLst>
                                      </p:cBhvr>
                                      <p:to>
                                        <p:strVal val="visible"/>
                                      </p:to>
                                    </p:set>
                                  </p:childTnLst>
                                </p:cTn>
                              </p:par>
                            </p:childTnLst>
                          </p:cTn>
                        </p:par>
                        <p:par>
                          <p:cTn id="42" fill="hold">
                            <p:stCondLst>
                              <p:cond delay="1000"/>
                            </p:stCondLst>
                            <p:childTnLst>
                              <p:par>
                                <p:cTn id="43" presetID="1" presetClass="exit" presetSubtype="0" fill="hold" grpId="3" nodeType="afterEffect">
                                  <p:stCondLst>
                                    <p:cond delay="250"/>
                                  </p:stCondLst>
                                  <p:childTnLst>
                                    <p:set>
                                      <p:cBhvr>
                                        <p:cTn id="44" dur="1" fill="hold">
                                          <p:stCondLst>
                                            <p:cond delay="0"/>
                                          </p:stCondLst>
                                        </p:cTn>
                                        <p:tgtEl>
                                          <p:spTgt spid="106"/>
                                        </p:tgtEl>
                                        <p:attrNameLst>
                                          <p:attrName>style.visibility</p:attrName>
                                        </p:attrNameLst>
                                      </p:cBhvr>
                                      <p:to>
                                        <p:strVal val="hidden"/>
                                      </p:to>
                                    </p:set>
                                  </p:childTnLst>
                                </p:cTn>
                              </p:par>
                            </p:childTnLst>
                          </p:cTn>
                        </p:par>
                        <p:par>
                          <p:cTn id="45" fill="hold">
                            <p:stCondLst>
                              <p:cond delay="1250"/>
                            </p:stCondLst>
                            <p:childTnLst>
                              <p:par>
                                <p:cTn id="46" presetID="1" presetClass="entr" presetSubtype="0" fill="hold" grpId="2" nodeType="afterEffect">
                                  <p:stCondLst>
                                    <p:cond delay="250"/>
                                  </p:stCondLst>
                                  <p:childTnLst>
                                    <p:set>
                                      <p:cBhvr>
                                        <p:cTn id="47" dur="1" fill="hold">
                                          <p:stCondLst>
                                            <p:cond delay="0"/>
                                          </p:stCondLst>
                                        </p:cTn>
                                        <p:tgtEl>
                                          <p:spTgt spid="107"/>
                                        </p:tgtEl>
                                        <p:attrNameLst>
                                          <p:attrName>style.visibility</p:attrName>
                                        </p:attrNameLst>
                                      </p:cBhvr>
                                      <p:to>
                                        <p:strVal val="visible"/>
                                      </p:to>
                                    </p:set>
                                  </p:childTnLst>
                                </p:cTn>
                              </p:par>
                            </p:childTnLst>
                          </p:cTn>
                        </p:par>
                        <p:par>
                          <p:cTn id="48" fill="hold">
                            <p:stCondLst>
                              <p:cond delay="1500"/>
                            </p:stCondLst>
                            <p:childTnLst>
                              <p:par>
                                <p:cTn id="49" presetID="1" presetClass="exit" presetSubtype="0" fill="hold" grpId="3" nodeType="afterEffect">
                                  <p:stCondLst>
                                    <p:cond delay="250"/>
                                  </p:stCondLst>
                                  <p:childTnLst>
                                    <p:set>
                                      <p:cBhvr>
                                        <p:cTn id="50" dur="1" fill="hold">
                                          <p:stCondLst>
                                            <p:cond delay="0"/>
                                          </p:stCondLst>
                                        </p:cTn>
                                        <p:tgtEl>
                                          <p:spTgt spid="107"/>
                                        </p:tgtEl>
                                        <p:attrNameLst>
                                          <p:attrName>style.visibility</p:attrName>
                                        </p:attrNameLst>
                                      </p:cBhvr>
                                      <p:to>
                                        <p:strVal val="hidden"/>
                                      </p:to>
                                    </p:set>
                                  </p:childTnLst>
                                </p:cTn>
                              </p:par>
                            </p:childTnLst>
                          </p:cTn>
                        </p:par>
                        <p:par>
                          <p:cTn id="51" fill="hold">
                            <p:stCondLst>
                              <p:cond delay="1750"/>
                            </p:stCondLst>
                            <p:childTnLst>
                              <p:par>
                                <p:cTn id="52" presetID="1" presetClass="entr" presetSubtype="0" fill="hold" grpId="4" nodeType="afterEffect">
                                  <p:stCondLst>
                                    <p:cond delay="250"/>
                                  </p:stCondLst>
                                  <p:childTnLst>
                                    <p:set>
                                      <p:cBhvr>
                                        <p:cTn id="53" dur="1" fill="hold">
                                          <p:stCondLst>
                                            <p:cond delay="0"/>
                                          </p:stCondLst>
                                        </p:cTn>
                                        <p:tgtEl>
                                          <p:spTgt spid="106"/>
                                        </p:tgtEl>
                                        <p:attrNameLst>
                                          <p:attrName>style.visibility</p:attrName>
                                        </p:attrNameLst>
                                      </p:cBhvr>
                                      <p:to>
                                        <p:strVal val="visible"/>
                                      </p:to>
                                    </p:set>
                                  </p:childTnLst>
                                </p:cTn>
                              </p:par>
                            </p:childTnLst>
                          </p:cTn>
                        </p:par>
                        <p:par>
                          <p:cTn id="54" fill="hold">
                            <p:stCondLst>
                              <p:cond delay="2000"/>
                            </p:stCondLst>
                            <p:childTnLst>
                              <p:par>
                                <p:cTn id="55" presetID="1" presetClass="exit" presetSubtype="0" fill="hold" grpId="5" nodeType="afterEffect">
                                  <p:stCondLst>
                                    <p:cond delay="250"/>
                                  </p:stCondLst>
                                  <p:childTnLst>
                                    <p:set>
                                      <p:cBhvr>
                                        <p:cTn id="56" dur="1" fill="hold">
                                          <p:stCondLst>
                                            <p:cond delay="0"/>
                                          </p:stCondLst>
                                        </p:cTn>
                                        <p:tgtEl>
                                          <p:spTgt spid="106"/>
                                        </p:tgtEl>
                                        <p:attrNameLst>
                                          <p:attrName>style.visibility</p:attrName>
                                        </p:attrNameLst>
                                      </p:cBhvr>
                                      <p:to>
                                        <p:strVal val="hidden"/>
                                      </p:to>
                                    </p:set>
                                  </p:childTnLst>
                                </p:cTn>
                              </p:par>
                            </p:childTnLst>
                          </p:cTn>
                        </p:par>
                        <p:par>
                          <p:cTn id="57" fill="hold">
                            <p:stCondLst>
                              <p:cond delay="2250"/>
                            </p:stCondLst>
                            <p:childTnLst>
                              <p:par>
                                <p:cTn id="58" presetID="1" presetClass="entr" presetSubtype="0" fill="hold" grpId="4" nodeType="afterEffect">
                                  <p:stCondLst>
                                    <p:cond delay="250"/>
                                  </p:stCondLst>
                                  <p:childTnLst>
                                    <p:set>
                                      <p:cBhvr>
                                        <p:cTn id="59" dur="1" fill="hold">
                                          <p:stCondLst>
                                            <p:cond delay="0"/>
                                          </p:stCondLst>
                                        </p:cTn>
                                        <p:tgtEl>
                                          <p:spTgt spid="107"/>
                                        </p:tgtEl>
                                        <p:attrNameLst>
                                          <p:attrName>style.visibility</p:attrName>
                                        </p:attrNameLst>
                                      </p:cBhvr>
                                      <p:to>
                                        <p:strVal val="visible"/>
                                      </p:to>
                                    </p:set>
                                  </p:childTnLst>
                                </p:cTn>
                              </p:par>
                            </p:childTnLst>
                          </p:cTn>
                        </p:par>
                        <p:par>
                          <p:cTn id="60" fill="hold">
                            <p:stCondLst>
                              <p:cond delay="2500"/>
                            </p:stCondLst>
                            <p:childTnLst>
                              <p:par>
                                <p:cTn id="61" presetID="1" presetClass="exit" presetSubtype="0" fill="hold" grpId="5" nodeType="afterEffect">
                                  <p:stCondLst>
                                    <p:cond delay="250"/>
                                  </p:stCondLst>
                                  <p:childTnLst>
                                    <p:set>
                                      <p:cBhvr>
                                        <p:cTn id="62" dur="1" fill="hold">
                                          <p:stCondLst>
                                            <p:cond delay="0"/>
                                          </p:stCondLst>
                                        </p:cTn>
                                        <p:tgtEl>
                                          <p:spTgt spid="107"/>
                                        </p:tgtEl>
                                        <p:attrNameLst>
                                          <p:attrName>style.visibility</p:attrName>
                                        </p:attrNameLst>
                                      </p:cBhvr>
                                      <p:to>
                                        <p:strVal val="hidden"/>
                                      </p:to>
                                    </p:set>
                                  </p:childTnLst>
                                </p:cTn>
                              </p:par>
                            </p:childTnLst>
                          </p:cTn>
                        </p:par>
                        <p:par>
                          <p:cTn id="63" fill="hold">
                            <p:stCondLst>
                              <p:cond delay="2750"/>
                            </p:stCondLst>
                            <p:childTnLst>
                              <p:par>
                                <p:cTn id="64" presetID="1" presetClass="entr" presetSubtype="0" fill="hold" grpId="4" nodeType="afterEffect">
                                  <p:stCondLst>
                                    <p:cond delay="250"/>
                                  </p:stCondLst>
                                  <p:childTnLst>
                                    <p:set>
                                      <p:cBhvr>
                                        <p:cTn id="65" dur="1" fill="hold">
                                          <p:stCondLst>
                                            <p:cond delay="0"/>
                                          </p:stCondLst>
                                        </p:cTn>
                                        <p:tgtEl>
                                          <p:spTgt spid="105"/>
                                        </p:tgtEl>
                                        <p:attrNameLst>
                                          <p:attrName>style.visibility</p:attrName>
                                        </p:attrNameLst>
                                      </p:cBhvr>
                                      <p:to>
                                        <p:strVal val="visible"/>
                                      </p:to>
                                    </p:set>
                                  </p:childTnLst>
                                </p:cTn>
                              </p:par>
                            </p:childTnLst>
                          </p:cTn>
                        </p:par>
                        <p:par>
                          <p:cTn id="66" fill="hold">
                            <p:stCondLst>
                              <p:cond delay="3000"/>
                            </p:stCondLst>
                            <p:childTnLst>
                              <p:par>
                                <p:cTn id="67" presetID="1" presetClass="exit" presetSubtype="0" fill="hold" grpId="5" nodeType="afterEffect">
                                  <p:stCondLst>
                                    <p:cond delay="250"/>
                                  </p:stCondLst>
                                  <p:childTnLst>
                                    <p:set>
                                      <p:cBhvr>
                                        <p:cTn id="68" dur="1" fill="hold">
                                          <p:stCondLst>
                                            <p:cond delay="0"/>
                                          </p:stCondLst>
                                        </p:cTn>
                                        <p:tgtEl>
                                          <p:spTgt spid="105"/>
                                        </p:tgtEl>
                                        <p:attrNameLst>
                                          <p:attrName>style.visibility</p:attrName>
                                        </p:attrNameLst>
                                      </p:cBhvr>
                                      <p:to>
                                        <p:strVal val="hidden"/>
                                      </p:to>
                                    </p:set>
                                  </p:childTnLst>
                                </p:cTn>
                              </p:par>
                            </p:childTnLst>
                          </p:cTn>
                        </p:par>
                        <p:par>
                          <p:cTn id="69" fill="hold">
                            <p:stCondLst>
                              <p:cond delay="3250"/>
                            </p:stCondLst>
                            <p:childTnLst>
                              <p:par>
                                <p:cTn id="70" presetID="1" presetClass="entr" presetSubtype="0" fill="hold" grpId="6" nodeType="afterEffect">
                                  <p:stCondLst>
                                    <p:cond delay="250"/>
                                  </p:stCondLst>
                                  <p:childTnLst>
                                    <p:set>
                                      <p:cBhvr>
                                        <p:cTn id="71" dur="1" fill="hold">
                                          <p:stCondLst>
                                            <p:cond delay="0"/>
                                          </p:stCondLst>
                                        </p:cTn>
                                        <p:tgtEl>
                                          <p:spTgt spid="107"/>
                                        </p:tgtEl>
                                        <p:attrNameLst>
                                          <p:attrName>style.visibility</p:attrName>
                                        </p:attrNameLst>
                                      </p:cBhvr>
                                      <p:to>
                                        <p:strVal val="visible"/>
                                      </p:to>
                                    </p:set>
                                  </p:childTnLst>
                                </p:cTn>
                              </p:par>
                            </p:childTnLst>
                          </p:cTn>
                        </p:par>
                        <p:par>
                          <p:cTn id="72" fill="hold">
                            <p:stCondLst>
                              <p:cond delay="3500"/>
                            </p:stCondLst>
                            <p:childTnLst>
                              <p:par>
                                <p:cTn id="73" presetID="1" presetClass="exit" presetSubtype="0" fill="hold" grpId="7" nodeType="afterEffect">
                                  <p:stCondLst>
                                    <p:cond delay="250"/>
                                  </p:stCondLst>
                                  <p:childTnLst>
                                    <p:set>
                                      <p:cBhvr>
                                        <p:cTn id="74" dur="1" fill="hold">
                                          <p:stCondLst>
                                            <p:cond delay="0"/>
                                          </p:stCondLst>
                                        </p:cTn>
                                        <p:tgtEl>
                                          <p:spTgt spid="107"/>
                                        </p:tgtEl>
                                        <p:attrNameLst>
                                          <p:attrName>style.visibility</p:attrName>
                                        </p:attrNameLst>
                                      </p:cBhvr>
                                      <p:to>
                                        <p:strVal val="hidden"/>
                                      </p:to>
                                    </p:set>
                                  </p:childTnLst>
                                </p:cTn>
                              </p:par>
                            </p:childTnLst>
                          </p:cTn>
                        </p:par>
                        <p:par>
                          <p:cTn id="75" fill="hold">
                            <p:stCondLst>
                              <p:cond delay="3750"/>
                            </p:stCondLst>
                            <p:childTnLst>
                              <p:par>
                                <p:cTn id="76" presetID="1" presetClass="entr" presetSubtype="0" fill="hold" grpId="6" nodeType="afterEffect">
                                  <p:stCondLst>
                                    <p:cond delay="250"/>
                                  </p:stCondLst>
                                  <p:childTnLst>
                                    <p:set>
                                      <p:cBhvr>
                                        <p:cTn id="77" dur="1" fill="hold">
                                          <p:stCondLst>
                                            <p:cond delay="0"/>
                                          </p:stCondLst>
                                        </p:cTn>
                                        <p:tgtEl>
                                          <p:spTgt spid="106"/>
                                        </p:tgtEl>
                                        <p:attrNameLst>
                                          <p:attrName>style.visibility</p:attrName>
                                        </p:attrNameLst>
                                      </p:cBhvr>
                                      <p:to>
                                        <p:strVal val="visible"/>
                                      </p:to>
                                    </p:set>
                                  </p:childTnLst>
                                </p:cTn>
                              </p:par>
                            </p:childTnLst>
                          </p:cTn>
                        </p:par>
                        <p:par>
                          <p:cTn id="78" fill="hold">
                            <p:stCondLst>
                              <p:cond delay="4000"/>
                            </p:stCondLst>
                            <p:childTnLst>
                              <p:par>
                                <p:cTn id="79" presetID="1" presetClass="exit" presetSubtype="0" fill="hold" grpId="7" nodeType="afterEffect">
                                  <p:stCondLst>
                                    <p:cond delay="250"/>
                                  </p:stCondLst>
                                  <p:childTnLst>
                                    <p:set>
                                      <p:cBhvr>
                                        <p:cTn id="80" dur="1" fill="hold">
                                          <p:stCondLst>
                                            <p:cond delay="0"/>
                                          </p:stCondLst>
                                        </p:cTn>
                                        <p:tgtEl>
                                          <p:spTgt spid="106"/>
                                        </p:tgtEl>
                                        <p:attrNameLst>
                                          <p:attrName>style.visibility</p:attrName>
                                        </p:attrNameLst>
                                      </p:cBhvr>
                                      <p:to>
                                        <p:strVal val="hidden"/>
                                      </p:to>
                                    </p:set>
                                  </p:childTnLst>
                                </p:cTn>
                              </p:par>
                            </p:childTnLst>
                          </p:cTn>
                        </p:par>
                        <p:par>
                          <p:cTn id="81" fill="hold">
                            <p:stCondLst>
                              <p:cond delay="4250"/>
                            </p:stCondLst>
                            <p:childTnLst>
                              <p:par>
                                <p:cTn id="82" presetID="1" presetClass="entr" presetSubtype="0" fill="hold" grpId="8" nodeType="afterEffect">
                                  <p:stCondLst>
                                    <p:cond delay="250"/>
                                  </p:stCondLst>
                                  <p:childTnLst>
                                    <p:set>
                                      <p:cBhvr>
                                        <p:cTn id="83" dur="1" fill="hold">
                                          <p:stCondLst>
                                            <p:cond delay="0"/>
                                          </p:stCondLst>
                                        </p:cTn>
                                        <p:tgtEl>
                                          <p:spTgt spid="107"/>
                                        </p:tgtEl>
                                        <p:attrNameLst>
                                          <p:attrName>style.visibility</p:attrName>
                                        </p:attrNameLst>
                                      </p:cBhvr>
                                      <p:to>
                                        <p:strVal val="visible"/>
                                      </p:to>
                                    </p:set>
                                  </p:childTnLst>
                                </p:cTn>
                              </p:par>
                            </p:childTnLst>
                          </p:cTn>
                        </p:par>
                        <p:par>
                          <p:cTn id="84" fill="hold">
                            <p:stCondLst>
                              <p:cond delay="4500"/>
                            </p:stCondLst>
                            <p:childTnLst>
                              <p:par>
                                <p:cTn id="85" presetID="1" presetClass="exit" presetSubtype="0" fill="hold" grpId="9" nodeType="afterEffect">
                                  <p:stCondLst>
                                    <p:cond delay="250"/>
                                  </p:stCondLst>
                                  <p:childTnLst>
                                    <p:set>
                                      <p:cBhvr>
                                        <p:cTn id="86" dur="1" fill="hold">
                                          <p:stCondLst>
                                            <p:cond delay="0"/>
                                          </p:stCondLst>
                                        </p:cTn>
                                        <p:tgtEl>
                                          <p:spTgt spid="107"/>
                                        </p:tgtEl>
                                        <p:attrNameLst>
                                          <p:attrName>style.visibility</p:attrName>
                                        </p:attrNameLst>
                                      </p:cBhvr>
                                      <p:to>
                                        <p:strVal val="hidden"/>
                                      </p:to>
                                    </p:set>
                                  </p:childTnLst>
                                </p:cTn>
                              </p:par>
                            </p:childTnLst>
                          </p:cTn>
                        </p:par>
                        <p:par>
                          <p:cTn id="87" fill="hold">
                            <p:stCondLst>
                              <p:cond delay="4750"/>
                            </p:stCondLst>
                            <p:childTnLst>
                              <p:par>
                                <p:cTn id="88" presetID="1" presetClass="entr" presetSubtype="0" fill="hold" grpId="6" nodeType="afterEffect">
                                  <p:stCondLst>
                                    <p:cond delay="250"/>
                                  </p:stCondLst>
                                  <p:childTnLst>
                                    <p:set>
                                      <p:cBhvr>
                                        <p:cTn id="89" dur="1" fill="hold">
                                          <p:stCondLst>
                                            <p:cond delay="0"/>
                                          </p:stCondLst>
                                        </p:cTn>
                                        <p:tgtEl>
                                          <p:spTgt spid="105"/>
                                        </p:tgtEl>
                                        <p:attrNameLst>
                                          <p:attrName>style.visibility</p:attrName>
                                        </p:attrNameLst>
                                      </p:cBhvr>
                                      <p:to>
                                        <p:strVal val="visible"/>
                                      </p:to>
                                    </p:set>
                                  </p:childTnLst>
                                </p:cTn>
                              </p:par>
                            </p:childTnLst>
                          </p:cTn>
                        </p:par>
                        <p:par>
                          <p:cTn id="90" fill="hold">
                            <p:stCondLst>
                              <p:cond delay="5000"/>
                            </p:stCondLst>
                            <p:childTnLst>
                              <p:par>
                                <p:cTn id="91" presetID="1" presetClass="exit" presetSubtype="0" fill="hold" grpId="7" nodeType="afterEffect">
                                  <p:stCondLst>
                                    <p:cond delay="250"/>
                                  </p:stCondLst>
                                  <p:childTnLst>
                                    <p:set>
                                      <p:cBhvr>
                                        <p:cTn id="92" dur="1" fill="hold">
                                          <p:stCondLst>
                                            <p:cond delay="0"/>
                                          </p:stCondLst>
                                        </p:cTn>
                                        <p:tgtEl>
                                          <p:spTgt spid="10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0" nodeType="click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childTnLst>
                          </p:cTn>
                        </p:par>
                        <p:par>
                          <p:cTn id="98" fill="hold">
                            <p:stCondLst>
                              <p:cond delay="500"/>
                            </p:stCondLst>
                            <p:childTnLst>
                              <p:par>
                                <p:cTn id="99" presetID="1" presetClass="entr" presetSubtype="0" fill="hold" grpId="1" nodeType="after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childTnLst>
                          </p:cTn>
                        </p:par>
                        <p:par>
                          <p:cTn id="101" fill="hold">
                            <p:stCondLst>
                              <p:cond delay="500"/>
                            </p:stCondLst>
                            <p:childTnLst>
                              <p:par>
                                <p:cTn id="102" presetID="0" presetClass="path" presetSubtype="0" accel="50000" decel="50000" fill="hold" grpId="0" nodeType="afterEffect">
                                  <p:stCondLst>
                                    <p:cond delay="0"/>
                                  </p:stCondLst>
                                  <p:childTnLst>
                                    <p:animMotion origin="layout" path="M 0.00104 0.00069 L 0.59636 0.00069 " pathEditMode="relative" rAng="0" ptsTypes="AA">
                                      <p:cBhvr>
                                        <p:cTn id="10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5" grpId="2" animBg="1"/>
      <p:bldP spid="105" grpId="3" animBg="1"/>
      <p:bldP spid="105" grpId="4" animBg="1"/>
      <p:bldP spid="105" grpId="5" animBg="1"/>
      <p:bldP spid="105" grpId="6" animBg="1"/>
      <p:bldP spid="105" grpId="7" animBg="1"/>
      <p:bldP spid="106" grpId="0" animBg="1"/>
      <p:bldP spid="106" grpId="1" animBg="1"/>
      <p:bldP spid="106" grpId="2" animBg="1"/>
      <p:bldP spid="106" grpId="3" animBg="1"/>
      <p:bldP spid="106" grpId="4" animBg="1"/>
      <p:bldP spid="106" grpId="5" animBg="1"/>
      <p:bldP spid="106" grpId="6" animBg="1"/>
      <p:bldP spid="106" grpId="7" animBg="1"/>
      <p:bldP spid="107" grpId="0" animBg="1"/>
      <p:bldP spid="107" grpId="1" animBg="1"/>
      <p:bldP spid="107" grpId="2" animBg="1"/>
      <p:bldP spid="107" grpId="3" animBg="1"/>
      <p:bldP spid="107" grpId="4" animBg="1"/>
      <p:bldP spid="107" grpId="5" animBg="1"/>
      <p:bldP spid="107" grpId="6" animBg="1"/>
      <p:bldP spid="107" grpId="7" animBg="1"/>
      <p:bldP spid="107" grpId="8" animBg="1"/>
      <p:bldP spid="107" grpId="9"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109436"/>
    </mc:Choice>
    <mc:Fallback>
      <p:transition spd="slow" advTm="109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25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2|16.2|2.2|4|4.7|1.5"/>
</p:tagLst>
</file>

<file path=ppt/tags/tag2.xml><?xml version="1.0" encoding="utf-8"?>
<p:tagLst xmlns:a="http://schemas.openxmlformats.org/drawingml/2006/main" xmlns:r="http://schemas.openxmlformats.org/officeDocument/2006/relationships" xmlns:p="http://schemas.openxmlformats.org/presentationml/2006/main">
  <p:tag name="TIMING" val="|4.8|45.9"/>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28.4|1.5"/>
</p:tagLst>
</file>

<file path=ppt/tags/tag5.xml><?xml version="1.0" encoding="utf-8"?>
<p:tagLst xmlns:a="http://schemas.openxmlformats.org/drawingml/2006/main" xmlns:r="http://schemas.openxmlformats.org/officeDocument/2006/relationships" xmlns:p="http://schemas.openxmlformats.org/presentationml/2006/main">
  <p:tag name="TIMING" val="|5.4|0.5|0.6|5.6"/>
</p:tagLst>
</file>

<file path=ppt/tags/tag6.xml><?xml version="1.0" encoding="utf-8"?>
<p:tagLst xmlns:a="http://schemas.openxmlformats.org/drawingml/2006/main" xmlns:r="http://schemas.openxmlformats.org/officeDocument/2006/relationships" xmlns:p="http://schemas.openxmlformats.org/presentationml/2006/main">
  <p:tag name="TIMING" val="|21.7|8.5|1.5|5.5|10.1|10.1|9.9"/>
</p:tagLst>
</file>

<file path=ppt/tags/tag7.xml><?xml version="1.0" encoding="utf-8"?>
<p:tagLst xmlns:a="http://schemas.openxmlformats.org/drawingml/2006/main" xmlns:r="http://schemas.openxmlformats.org/officeDocument/2006/relationships" xmlns:p="http://schemas.openxmlformats.org/presentationml/2006/main">
  <p:tag name="TIMING" val="|10.5|8.3|7.9"/>
</p:tagLst>
</file>

<file path=ppt/tags/tag8.xml><?xml version="1.0" encoding="utf-8"?>
<p:tagLst xmlns:a="http://schemas.openxmlformats.org/drawingml/2006/main" xmlns:r="http://schemas.openxmlformats.org/officeDocument/2006/relationships" xmlns:p="http://schemas.openxmlformats.org/presentationml/2006/main">
  <p:tag name="TIMING" val="|15.1|17|7.7|3.7|27|2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11811</TotalTime>
  <Words>6887</Words>
  <Application>Microsoft Macintosh PowerPoint</Application>
  <PresentationFormat>Widescreen</PresentationFormat>
  <Paragraphs>1344</Paragraphs>
  <Slides>47</Slides>
  <Notes>44</Notes>
  <HiddenSlides>1</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no-ops: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2671</cp:revision>
  <dcterms:created xsi:type="dcterms:W3CDTF">2017-05-13T13:11:05Z</dcterms:created>
  <dcterms:modified xsi:type="dcterms:W3CDTF">2017-08-21T13:38:36Z</dcterms:modified>
</cp:coreProperties>
</file>